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0"/>
  </p:notesMasterIdLst>
  <p:handoutMasterIdLst>
    <p:handoutMasterId r:id="rId91"/>
  </p:handoutMasterIdLst>
  <p:sldIdLst>
    <p:sldId id="329" r:id="rId2"/>
    <p:sldId id="331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32" r:id="rId74"/>
    <p:sldId id="503" r:id="rId75"/>
    <p:sldId id="504" r:id="rId76"/>
    <p:sldId id="505" r:id="rId77"/>
    <p:sldId id="506" r:id="rId78"/>
    <p:sldId id="507" r:id="rId79"/>
    <p:sldId id="508" r:id="rId80"/>
    <p:sldId id="509" r:id="rId81"/>
    <p:sldId id="510" r:id="rId82"/>
    <p:sldId id="511" r:id="rId83"/>
    <p:sldId id="512" r:id="rId84"/>
    <p:sldId id="513" r:id="rId85"/>
    <p:sldId id="514" r:id="rId86"/>
    <p:sldId id="515" r:id="rId87"/>
    <p:sldId id="516" r:id="rId88"/>
    <p:sldId id="531" r:id="rId89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7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9" Type="http://schemas.openxmlformats.org/officeDocument/2006/relationships/slide" Target="slides/slide60.xml"/><Relationship Id="rId21" Type="http://schemas.openxmlformats.org/officeDocument/2006/relationships/slide" Target="slides/slide38.xml"/><Relationship Id="rId34" Type="http://schemas.openxmlformats.org/officeDocument/2006/relationships/slide" Target="slides/slide54.xml"/><Relationship Id="rId42" Type="http://schemas.openxmlformats.org/officeDocument/2006/relationships/slide" Target="slides/slide63.xml"/><Relationship Id="rId47" Type="http://schemas.openxmlformats.org/officeDocument/2006/relationships/slide" Target="slides/slide70.xml"/><Relationship Id="rId50" Type="http://schemas.openxmlformats.org/officeDocument/2006/relationships/slide" Target="slides/slide74.xml"/><Relationship Id="rId55" Type="http://schemas.openxmlformats.org/officeDocument/2006/relationships/slide" Target="slides/slide81.xml"/><Relationship Id="rId7" Type="http://schemas.openxmlformats.org/officeDocument/2006/relationships/slide" Target="slides/slide19.xml"/><Relationship Id="rId2" Type="http://schemas.openxmlformats.org/officeDocument/2006/relationships/slide" Target="slides/slide2.xml"/><Relationship Id="rId16" Type="http://schemas.openxmlformats.org/officeDocument/2006/relationships/slide" Target="slides/slide32.xml"/><Relationship Id="rId29" Type="http://schemas.openxmlformats.org/officeDocument/2006/relationships/slide" Target="slides/slide48.xml"/><Relationship Id="rId11" Type="http://schemas.openxmlformats.org/officeDocument/2006/relationships/slide" Target="slides/slide25.xml"/><Relationship Id="rId24" Type="http://schemas.openxmlformats.org/officeDocument/2006/relationships/slide" Target="slides/slide42.xml"/><Relationship Id="rId32" Type="http://schemas.openxmlformats.org/officeDocument/2006/relationships/slide" Target="slides/slide51.xml"/><Relationship Id="rId37" Type="http://schemas.openxmlformats.org/officeDocument/2006/relationships/slide" Target="slides/slide57.xml"/><Relationship Id="rId40" Type="http://schemas.openxmlformats.org/officeDocument/2006/relationships/slide" Target="slides/slide61.xml"/><Relationship Id="rId45" Type="http://schemas.openxmlformats.org/officeDocument/2006/relationships/slide" Target="slides/slide67.xml"/><Relationship Id="rId53" Type="http://schemas.openxmlformats.org/officeDocument/2006/relationships/slide" Target="slides/slide78.xml"/><Relationship Id="rId58" Type="http://schemas.openxmlformats.org/officeDocument/2006/relationships/slide" Target="slides/slide84.xml"/><Relationship Id="rId5" Type="http://schemas.openxmlformats.org/officeDocument/2006/relationships/slide" Target="slides/slide17.xml"/><Relationship Id="rId61" Type="http://schemas.openxmlformats.org/officeDocument/2006/relationships/slide" Target="slides/slide87.xml"/><Relationship Id="rId19" Type="http://schemas.openxmlformats.org/officeDocument/2006/relationships/slide" Target="slides/slide36.xml"/><Relationship Id="rId14" Type="http://schemas.openxmlformats.org/officeDocument/2006/relationships/slide" Target="slides/slide29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5.xml"/><Relationship Id="rId43" Type="http://schemas.openxmlformats.org/officeDocument/2006/relationships/slide" Target="slides/slide65.xml"/><Relationship Id="rId48" Type="http://schemas.openxmlformats.org/officeDocument/2006/relationships/slide" Target="slides/slide72.xml"/><Relationship Id="rId56" Type="http://schemas.openxmlformats.org/officeDocument/2006/relationships/slide" Target="slides/slide82.xml"/><Relationship Id="rId8" Type="http://schemas.openxmlformats.org/officeDocument/2006/relationships/slide" Target="slides/slide20.xml"/><Relationship Id="rId51" Type="http://schemas.openxmlformats.org/officeDocument/2006/relationships/slide" Target="slides/slide76.xml"/><Relationship Id="rId3" Type="http://schemas.openxmlformats.org/officeDocument/2006/relationships/slide" Target="slides/slide15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9.xml"/><Relationship Id="rId59" Type="http://schemas.openxmlformats.org/officeDocument/2006/relationships/slide" Target="slides/slide85.xml"/><Relationship Id="rId20" Type="http://schemas.openxmlformats.org/officeDocument/2006/relationships/slide" Target="slides/slide37.xml"/><Relationship Id="rId41" Type="http://schemas.openxmlformats.org/officeDocument/2006/relationships/slide" Target="slides/slide62.xml"/><Relationship Id="rId54" Type="http://schemas.openxmlformats.org/officeDocument/2006/relationships/slide" Target="slides/slide79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5" Type="http://schemas.openxmlformats.org/officeDocument/2006/relationships/slide" Target="slides/slide30.xml"/><Relationship Id="rId23" Type="http://schemas.openxmlformats.org/officeDocument/2006/relationships/slide" Target="slides/slide41.xml"/><Relationship Id="rId28" Type="http://schemas.openxmlformats.org/officeDocument/2006/relationships/slide" Target="slides/slide47.xml"/><Relationship Id="rId36" Type="http://schemas.openxmlformats.org/officeDocument/2006/relationships/slide" Target="slides/slide56.xml"/><Relationship Id="rId49" Type="http://schemas.openxmlformats.org/officeDocument/2006/relationships/slide" Target="slides/slide73.xml"/><Relationship Id="rId57" Type="http://schemas.openxmlformats.org/officeDocument/2006/relationships/slide" Target="slides/slide83.xml"/><Relationship Id="rId10" Type="http://schemas.openxmlformats.org/officeDocument/2006/relationships/slide" Target="slides/slide23.xml"/><Relationship Id="rId31" Type="http://schemas.openxmlformats.org/officeDocument/2006/relationships/slide" Target="slides/slide50.xml"/><Relationship Id="rId44" Type="http://schemas.openxmlformats.org/officeDocument/2006/relationships/slide" Target="slides/slide66.xml"/><Relationship Id="rId52" Type="http://schemas.openxmlformats.org/officeDocument/2006/relationships/slide" Target="slides/slide77.xml"/><Relationship Id="rId60" Type="http://schemas.openxmlformats.org/officeDocument/2006/relationships/slide" Target="slides/slide86.xml"/><Relationship Id="rId4" Type="http://schemas.openxmlformats.org/officeDocument/2006/relationships/slide" Target="slides/slide16.xml"/><Relationship Id="rId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2016/11/8</a:t>
            </a:fld>
            <a:endParaRPr lang="en-US" altLang="zh-TW"/>
          </a:p>
        </p:txBody>
      </p: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en-US" altLang="zh-TW" sz="4000" dirty="0" smtClean="0"/>
              <a:t>Ameba 8195AM</a:t>
            </a:r>
            <a:br>
              <a:rPr lang="en-US" altLang="zh-TW" sz="4000" dirty="0" smtClean="0"/>
            </a:br>
            <a:r>
              <a:rPr lang="zh-TW" altLang="en-US" sz="4000" dirty="0" smtClean="0"/>
              <a:t>網路程式開發基本介紹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 smtClean="0"/>
              <a:t>講師：曹永忠</a:t>
            </a:r>
          </a:p>
          <a:p>
            <a:pPr algn="ctr" eaLnBrk="1" hangingPunct="1"/>
            <a:r>
              <a:rPr lang="zh-TW" altLang="en-US" sz="2200" dirty="0"/>
              <a:t>台灣大學創新設計學院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 smtClean="0"/>
              <a:t>日期</a:t>
            </a:r>
            <a:r>
              <a:rPr lang="zh-TW" altLang="en-US" sz="2200" dirty="0" smtClean="0"/>
              <a:t>：</a:t>
            </a:r>
            <a:r>
              <a:rPr lang="en-US" altLang="zh-TW" sz="2200" dirty="0" smtClean="0"/>
              <a:t>105</a:t>
            </a:r>
            <a:r>
              <a:rPr lang="zh-TW" altLang="en-US" sz="2200" dirty="0" smtClean="0"/>
              <a:t>學年度第一學期</a:t>
            </a:r>
            <a:endParaRPr lang="en-US" altLang="zh-TW" sz="2200" dirty="0" smtClean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 algn="just" eaLnBrk="1" hangingPunct="1">
              <a:spcBef>
                <a:spcPct val="0"/>
              </a:spcBef>
            </a:pPr>
            <a:r>
              <a:rPr lang="zh-TW" altLang="zh-TW" sz="2000" dirty="0" smtClean="0"/>
              <a:t>空氣盒子產品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程式介面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 smtClean="0"/>
              <a:t>Arduino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啟動開發環境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空氣盒子程式</a:t>
            </a:r>
            <a:r>
              <a:rPr lang="zh-TW" altLang="en-US" sz="2000" b="1" dirty="0">
                <a:solidFill>
                  <a:srgbClr val="E56700"/>
                </a:solidFill>
              </a:rPr>
              <a:t>開發</a:t>
            </a:r>
            <a:endParaRPr lang="en-US" altLang="zh-TW" sz="2000" b="1" dirty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  <p:extLst>
      <p:ext uri="{BB962C8B-B14F-4D97-AF65-F5344CB8AC3E}">
        <p14:creationId xmlns:p14="http://schemas.microsoft.com/office/powerpoint/2010/main" val="4288154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</a:t>
            </a:r>
            <a:r>
              <a:rPr lang="en-US" altLang="zh-TW" dirty="0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CheckMac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 smtClean="0"/>
              <a:t>CheckMac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print2HEX()	</a:t>
            </a:r>
            <a:r>
              <a:rPr lang="zh-TW" altLang="en-US" kern="0" dirty="0" smtClean="0">
                <a:latin typeface="標楷體" pitchFamily="65" charset="-120"/>
              </a:rPr>
              <a:t>轉換內容為十六進位碼</a:t>
            </a:r>
          </a:p>
        </p:txBody>
      </p:sp>
    </p:spTree>
    <p:extLst>
      <p:ext uri="{BB962C8B-B14F-4D97-AF65-F5344CB8AC3E}">
        <p14:creationId xmlns:p14="http://schemas.microsoft.com/office/powerpoint/2010/main" val="3468791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檢查</a:t>
            </a:r>
            <a:r>
              <a:rPr lang="en-US" altLang="zh-TW" dirty="0" smtClean="0"/>
              <a:t>AP</a:t>
            </a:r>
            <a:r>
              <a:rPr lang="zh-TW" altLang="en-US" dirty="0" smtClean="0"/>
              <a:t>是否連接的上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CheckAP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IPAddress</a:t>
            </a:r>
            <a:r>
              <a:rPr lang="en-US" altLang="zh-TW" kern="0" dirty="0">
                <a:latin typeface="標楷體" pitchFamily="65" charset="-120"/>
              </a:rPr>
              <a:t>  </a:t>
            </a: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Mesubnet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; </a:t>
            </a:r>
            <a:r>
              <a:rPr lang="zh-TW" altLang="en-US" kern="0" dirty="0" smtClean="0">
                <a:latin typeface="標楷體" pitchFamily="65" charset="-120"/>
              </a:rPr>
              <a:t>宣告</a:t>
            </a:r>
            <a:r>
              <a:rPr lang="en-US" altLang="zh-TW" kern="0" dirty="0" err="1" smtClean="0">
                <a:latin typeface="標楷體" pitchFamily="65" charset="-120"/>
              </a:rPr>
              <a:t>ip</a:t>
            </a:r>
            <a:r>
              <a:rPr lang="zh-TW" altLang="en-US" kern="0" dirty="0" smtClean="0">
                <a:latin typeface="標楷體" pitchFamily="65" charset="-120"/>
              </a:rPr>
              <a:t>、閘道器、子網路遮罩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status = WL_IDLE_STATUS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連線網路狀態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ShowMac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秀出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進行連線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printWifiData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列印網路狀態資訊</a:t>
            </a:r>
          </a:p>
        </p:txBody>
      </p:sp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不使用加密連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status 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/>
              <a:t>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status </a:t>
            </a:r>
            <a:r>
              <a:rPr lang="en-US" altLang="zh-TW" kern="0" dirty="0" smtClean="0">
                <a:latin typeface="標楷體" pitchFamily="65" charset="-120"/>
              </a:rPr>
              <a:t>== WL_CONNECTED 	</a:t>
            </a:r>
            <a:r>
              <a:rPr lang="zh-TW" altLang="en-US" kern="0" dirty="0" smtClean="0">
                <a:latin typeface="標楷體" pitchFamily="65" charset="-120"/>
              </a:rPr>
              <a:t>連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是否成功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連接成功狀態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WiFi.localIP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取得連線</a:t>
            </a:r>
            <a:r>
              <a:rPr lang="en-US" altLang="zh-TW" kern="0" dirty="0" smtClean="0">
                <a:latin typeface="標楷體" pitchFamily="65" charset="-120"/>
              </a:rPr>
              <a:t>IP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WiFi.gatewayIP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閘道</a:t>
            </a:r>
            <a:r>
              <a:rPr lang="zh-TW" altLang="en-US" kern="0" dirty="0" smtClean="0">
                <a:latin typeface="標楷體" pitchFamily="65" charset="-120"/>
              </a:rPr>
              <a:t>器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WiFi.subnetMask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子網路遮罩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1474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ScanNetworks</a:t>
            </a:r>
            <a:r>
              <a:rPr lang="en-US" altLang="zh-TW" dirty="0" smtClean="0"/>
              <a:t>(</a:t>
            </a:r>
            <a:r>
              <a:rPr lang="zh-TW" altLang="en-US" dirty="0" smtClean="0"/>
              <a:t>掃描</a:t>
            </a:r>
            <a:r>
              <a:rPr lang="en-US" altLang="zh-TW" dirty="0" smtClean="0"/>
              <a:t>AP)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ScanNetworks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19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WIFIAPMODE(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53493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WIFIAPMODE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4788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WIFIAPMODE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WiFi.apbegin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, pass, channel</a:t>
            </a:r>
            <a:r>
              <a:rPr lang="en-US" altLang="zh-TW" kern="0" dirty="0" smtClean="0"/>
              <a:t>);</a:t>
            </a:r>
            <a:r>
              <a:rPr lang="zh-TW" altLang="en-US" kern="0" dirty="0" smtClean="0"/>
              <a:t>  啟動</a:t>
            </a:r>
            <a:r>
              <a:rPr lang="en-US" altLang="zh-TW" kern="0" dirty="0" smtClean="0"/>
              <a:t>AP</a:t>
            </a:r>
            <a:r>
              <a:rPr lang="zh-TW" altLang="en-US" kern="0" dirty="0" smtClean="0"/>
              <a:t>模式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Ssid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名字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Pass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連線密碼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Channel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連線通道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printWifiData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列印網路資訊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WiFi.BSSID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bssid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列印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WiFi.encryptionType</a:t>
            </a:r>
            <a:r>
              <a:rPr lang="en-US" altLang="zh-TW" kern="0" dirty="0" smtClean="0">
                <a:latin typeface="標楷體" pitchFamily="65" charset="-120"/>
              </a:rPr>
              <a:t>();	AP</a:t>
            </a:r>
            <a:r>
              <a:rPr lang="zh-TW" altLang="en-US" kern="0" dirty="0" smtClean="0">
                <a:latin typeface="標楷體" pitchFamily="65" charset="-120"/>
              </a:rPr>
              <a:t>加密狀態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70370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使用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WebServerControlRelay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9262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1586"/>
            <a:ext cx="6624736" cy="478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0694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8367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06959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透過網頁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" y="1412775"/>
            <a:ext cx="8586712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7563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APMODEControlRelay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44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6" y="1288653"/>
            <a:ext cx="7354760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4181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2361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609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透過熱點模式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0386"/>
            <a:ext cx="8819748" cy="49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180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Set_RTC_Data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Set_RTC_Data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100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35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9384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Set_RTC_Data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RTC.adjust</a:t>
            </a:r>
            <a:r>
              <a:rPr lang="en-US" altLang="zh-TW" kern="0" dirty="0"/>
              <a:t>(</a:t>
            </a:r>
            <a:r>
              <a:rPr lang="en-US" altLang="zh-TW" kern="0" dirty="0" err="1"/>
              <a:t>DateTime</a:t>
            </a:r>
            <a:r>
              <a:rPr lang="en-US" altLang="zh-TW" kern="0" dirty="0"/>
              <a:t>(</a:t>
            </a:r>
            <a:r>
              <a:rPr lang="en-US" altLang="zh-TW" kern="0" dirty="0" err="1"/>
              <a:t>mYear,mMonth,mDay,mHour,mMinute,mSecond</a:t>
            </a:r>
            <a:r>
              <a:rPr lang="en-US" altLang="zh-TW" kern="0" dirty="0" smtClean="0"/>
              <a:t>));</a:t>
            </a:r>
            <a:r>
              <a:rPr lang="zh-TW" altLang="en-US" kern="0" dirty="0" smtClean="0"/>
              <a:t>   調整設定</a:t>
            </a:r>
            <a:r>
              <a:rPr lang="en-US" altLang="zh-TW" kern="0" dirty="0"/>
              <a:t>DS1307 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模組時間內容</a:t>
            </a: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RTC DS1307 時鐘模組測試程式一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" y="1340768"/>
            <a:ext cx="7997349" cy="49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060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en-US" altLang="zh-TW" dirty="0" smtClean="0"/>
              <a:t>(</a:t>
            </a:r>
            <a:r>
              <a:rPr lang="zh-TW" altLang="en-US" dirty="0" smtClean="0"/>
              <a:t>讀取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63974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ReadTime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0920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6551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420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ShowDateTime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顯示</a:t>
            </a:r>
            <a:r>
              <a:rPr lang="en-US" altLang="zh-TW" kern="0" dirty="0" smtClean="0"/>
              <a:t>DS1307 </a:t>
            </a:r>
            <a:r>
              <a:rPr lang="zh-TW" altLang="en-US" kern="0" dirty="0" smtClean="0"/>
              <a:t>時鐘內容</a:t>
            </a:r>
            <a:r>
              <a:rPr lang="en-US" altLang="zh-TW" kern="0" dirty="0"/>
              <a:t>(</a:t>
            </a:r>
            <a:r>
              <a:rPr lang="zh-TW" altLang="en-US" kern="0" dirty="0"/>
              <a:t>自訂</a:t>
            </a:r>
            <a:r>
              <a:rPr lang="en-US" altLang="zh-TW" kern="0" dirty="0"/>
              <a:t>)</a:t>
            </a:r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91767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 smtClean="0"/>
              <a:t>DateTime</a:t>
            </a:r>
            <a:r>
              <a:rPr lang="en-US" altLang="zh-TW" kern="0" dirty="0" smtClean="0"/>
              <a:t> </a:t>
            </a:r>
            <a:r>
              <a:rPr lang="en-US" altLang="zh-TW" kern="0" dirty="0"/>
              <a:t>now = </a:t>
            </a:r>
            <a:r>
              <a:rPr lang="en-US" altLang="zh-TW" kern="0" dirty="0" err="1"/>
              <a:t>RTC.now</a:t>
            </a:r>
            <a:r>
              <a:rPr lang="en-US" altLang="zh-TW" kern="0" dirty="0"/>
              <a:t>(); </a:t>
            </a:r>
            <a:r>
              <a:rPr lang="zh-TW" altLang="en-US" kern="0" dirty="0" smtClean="0"/>
              <a:t>  取得</a:t>
            </a:r>
            <a:r>
              <a:rPr lang="en-US" altLang="zh-TW" kern="0" dirty="0" smtClean="0"/>
              <a:t>RTC</a:t>
            </a:r>
            <a:r>
              <a:rPr lang="zh-TW" altLang="en-US" kern="0" dirty="0" smtClean="0"/>
              <a:t>時鐘物件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now.hour</a:t>
            </a:r>
            <a:r>
              <a:rPr lang="en-US" altLang="zh-TW" kern="0" dirty="0"/>
              <a:t>()	</a:t>
            </a:r>
            <a:r>
              <a:rPr lang="zh-TW" altLang="en-US" kern="0" dirty="0"/>
              <a:t>取得小時</a:t>
            </a:r>
            <a:endParaRPr lang="en-US" altLang="zh-TW" kern="0" dirty="0"/>
          </a:p>
          <a:p>
            <a:pPr lvl="1">
              <a:defRPr/>
            </a:pPr>
            <a:r>
              <a:rPr lang="en-US" altLang="zh-TW" kern="0" dirty="0" err="1"/>
              <a:t>now.minute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取得分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now.second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取得秒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now.year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取得年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now.month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取得月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now.day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取得日</a:t>
            </a:r>
            <a:endParaRPr lang="en-US" altLang="zh-TW" kern="0" dirty="0"/>
          </a:p>
          <a:p>
            <a:pPr lvl="1">
              <a:defRPr/>
            </a:pP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61077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RTC DS1307 時鐘模組測試程式二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84784"/>
            <a:ext cx="8615849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9878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UdpNtpClient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讀取網路時間資料</a:t>
            </a:r>
          </a:p>
        </p:txBody>
      </p:sp>
    </p:spTree>
    <p:extLst>
      <p:ext uri="{BB962C8B-B14F-4D97-AF65-F5344CB8AC3E}">
        <p14:creationId xmlns:p14="http://schemas.microsoft.com/office/powerpoint/2010/main" val="8060200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UdpNtpClient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0980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PubSubClient.h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</a:t>
            </a:r>
            <a:r>
              <a:rPr lang="zh-TW" altLang="en-US" kern="0" dirty="0" smtClean="0"/>
              <a:t>網路</a:t>
            </a:r>
            <a:r>
              <a:rPr lang="en-US" altLang="zh-TW" kern="0" dirty="0" smtClean="0"/>
              <a:t>UDP</a:t>
            </a:r>
            <a:r>
              <a:rPr lang="zh-TW" altLang="en-US" kern="0" dirty="0" smtClean="0"/>
              <a:t>必要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</a:t>
            </a:r>
            <a:r>
              <a:rPr lang="en-US" altLang="zh-TW" kern="0" dirty="0" err="1"/>
              <a:t>WiFiUdp.h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使用網路</a:t>
            </a:r>
            <a:r>
              <a:rPr lang="en-US" altLang="zh-TW" kern="0" dirty="0"/>
              <a:t>UDP</a:t>
            </a:r>
            <a:r>
              <a:rPr lang="zh-TW" altLang="en-US" kern="0" dirty="0"/>
              <a:t>必要函數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const</a:t>
            </a:r>
            <a:r>
              <a:rPr lang="en-US" altLang="zh-TW" kern="0" dirty="0">
                <a:latin typeface="標楷體" pitchFamily="65" charset="-120"/>
              </a:rPr>
              <a:t> char </a:t>
            </a:r>
            <a:r>
              <a:rPr lang="en-US" altLang="zh-TW" kern="0" dirty="0" err="1">
                <a:latin typeface="標楷體" pitchFamily="65" charset="-120"/>
              </a:rPr>
              <a:t>ntpServer</a:t>
            </a:r>
            <a:r>
              <a:rPr lang="en-US" altLang="zh-TW" kern="0" dirty="0">
                <a:latin typeface="標楷體" pitchFamily="65" charset="-120"/>
              </a:rPr>
              <a:t>[] = </a:t>
            </a:r>
            <a:r>
              <a:rPr lang="en-US" altLang="zh-TW" kern="0" dirty="0" smtClean="0">
                <a:latin typeface="標楷體" pitchFamily="65" charset="-120"/>
              </a:rPr>
              <a:t>“pool.ntp.org”;</a:t>
            </a:r>
            <a:r>
              <a:rPr lang="zh-TW" altLang="en-US" kern="0" dirty="0" smtClean="0">
                <a:latin typeface="標楷體" pitchFamily="65" charset="-120"/>
              </a:rPr>
              <a:t> 網路時間伺服器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 啟動網路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 取得</a:t>
            </a:r>
            <a:r>
              <a:rPr lang="zh-TW" altLang="en-US" kern="0" dirty="0">
                <a:latin typeface="標楷體" pitchFamily="65" charset="-120"/>
              </a:rPr>
              <a:t>網路</a:t>
            </a:r>
            <a:r>
              <a:rPr lang="zh-TW" altLang="en-US" kern="0" dirty="0" smtClean="0">
                <a:latin typeface="標楷體" pitchFamily="65" charset="-120"/>
              </a:rPr>
              <a:t>時間並顯示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>
                <a:latin typeface="標楷體" pitchFamily="65" charset="-120"/>
              </a:rPr>
              <a:t>取得網路</a:t>
            </a:r>
            <a:r>
              <a:rPr lang="zh-TW" altLang="en-US" kern="0" dirty="0" smtClean="0">
                <a:latin typeface="標楷體" pitchFamily="65" charset="-120"/>
              </a:rPr>
              <a:t>時間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將網路時間存入變數</a:t>
            </a:r>
          </a:p>
        </p:txBody>
      </p:sp>
    </p:spTree>
    <p:extLst>
      <p:ext uri="{BB962C8B-B14F-4D97-AF65-F5344CB8AC3E}">
        <p14:creationId xmlns:p14="http://schemas.microsoft.com/office/powerpoint/2010/main" val="2110075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Udp.beginPacket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ntpServer</a:t>
            </a:r>
            <a:r>
              <a:rPr lang="en-US" altLang="zh-TW" kern="0" dirty="0"/>
              <a:t>, 123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  與網路伺服器通訊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Udp.write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nptSendPacket</a:t>
            </a:r>
            <a:r>
              <a:rPr lang="en-US" altLang="zh-TW" kern="0" dirty="0">
                <a:latin typeface="標楷體" pitchFamily="65" charset="-120"/>
              </a:rPr>
              <a:t>, NTP_PACKET_SIZE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告訴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</a:t>
            </a:r>
            <a:r>
              <a:rPr lang="zh-TW" altLang="en-US" kern="0" dirty="0"/>
              <a:t>要取得</a:t>
            </a:r>
            <a:r>
              <a:rPr lang="zh-TW" altLang="en-US" kern="0" dirty="0" smtClean="0"/>
              <a:t>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Udp.endPacket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結束通訊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Udp.parsePacket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得到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伺服器傳送時間資料通知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Udp.read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ntpRecvBuffer</a:t>
            </a:r>
            <a:r>
              <a:rPr lang="en-US" altLang="zh-TW" kern="0" dirty="0"/>
              <a:t>, NTP_PACKET_SIZE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讀取網路</a:t>
            </a:r>
            <a:r>
              <a:rPr lang="zh-TW" altLang="en-US" kern="0" dirty="0"/>
              <a:t>伺服器傳送時間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epoch = secsSince1900 - </a:t>
            </a:r>
            <a:r>
              <a:rPr lang="en-US" altLang="zh-TW" kern="0" dirty="0" err="1"/>
              <a:t>seventyYears</a:t>
            </a:r>
            <a:r>
              <a:rPr lang="en-US" altLang="zh-TW" kern="0" dirty="0"/>
              <a:t> </a:t>
            </a:r>
            <a:r>
              <a:rPr lang="en-US" altLang="zh-TW" kern="0" dirty="0" smtClean="0"/>
              <a:t>;</a:t>
            </a:r>
            <a:r>
              <a:rPr lang="zh-TW" altLang="en-US" kern="0" dirty="0" smtClean="0"/>
              <a:t>  計算時間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epochSystem</a:t>
            </a:r>
            <a:r>
              <a:rPr lang="en-US" altLang="zh-TW" kern="0" dirty="0"/>
              <a:t> = epoch - </a:t>
            </a:r>
            <a:r>
              <a:rPr lang="en-US" altLang="zh-TW" kern="0" dirty="0" err="1"/>
              <a:t>millis</a:t>
            </a:r>
            <a:r>
              <a:rPr lang="en-US" altLang="zh-TW" kern="0" dirty="0"/>
              <a:t>() / 1000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計算</a:t>
            </a:r>
            <a:r>
              <a:rPr lang="zh-TW" altLang="en-US" kern="0" dirty="0" smtClean="0"/>
              <a:t>時間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秒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getCurrentTime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 計算網路時間，回傳年、月、日、時、分、秒到變數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5697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網路校時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67537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935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SetTime_fromNet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網路校時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8155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SetTime_fromNet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092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SetTime_fromNet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initRTC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初始化時鐘模組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   取得網路時間並顯示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取得網路時間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 將網路時間存入</a:t>
            </a:r>
            <a:r>
              <a:rPr lang="zh-TW" altLang="en-US" kern="0" dirty="0" smtClean="0">
                <a:latin typeface="標楷體" pitchFamily="65" charset="-120"/>
              </a:rPr>
              <a:t>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SetRTCTime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將取得網路時間調整</a:t>
            </a:r>
            <a:r>
              <a:rPr lang="zh-TW" altLang="en-US" kern="0" dirty="0">
                <a:latin typeface="標楷體" pitchFamily="65" charset="-120"/>
              </a:rPr>
              <a:t>時鐘模組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1882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網路校時RTC 時鐘模組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33882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2232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WiFiWebClient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讀取網頁資料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72520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WiFiWebClient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537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WiFiWebClient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   </a:t>
            </a:r>
            <a:r>
              <a:rPr lang="zh-TW" altLang="en-US" kern="0" dirty="0" smtClean="0">
                <a:latin typeface="標楷體" pitchFamily="65" charset="-120"/>
              </a:rPr>
              <a:t>列印網路狀態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</a:t>
            </a:r>
            <a:r>
              <a:rPr lang="en-US" altLang="zh-TW" kern="0" dirty="0">
                <a:latin typeface="標楷體" pitchFamily="65" charset="-120"/>
              </a:rPr>
              <a:t>(server, 80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連到</a:t>
            </a:r>
            <a:r>
              <a:rPr lang="en-US" altLang="zh-TW" kern="0" dirty="0" smtClean="0">
                <a:latin typeface="標楷體" pitchFamily="65" charset="-120"/>
              </a:rPr>
              <a:t>Server(</a:t>
            </a:r>
            <a:r>
              <a:rPr lang="zh-TW" altLang="en-US" kern="0" dirty="0" smtClean="0">
                <a:latin typeface="標楷體" pitchFamily="65" charset="-120"/>
              </a:rPr>
              <a:t>用</a:t>
            </a:r>
            <a:r>
              <a:rPr lang="en-US" altLang="zh-TW" kern="0" dirty="0" smtClean="0">
                <a:latin typeface="標楷體" pitchFamily="65" charset="-120"/>
              </a:rPr>
              <a:t>port80) 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err="1" smtClean="0">
                <a:latin typeface="標楷體" pitchFamily="65" charset="-120"/>
              </a:rPr>
              <a:t>search?q</a:t>
            </a:r>
            <a:r>
              <a:rPr lang="en-US" altLang="zh-TW" kern="0" dirty="0" smtClean="0">
                <a:latin typeface="標楷體" pitchFamily="65" charset="-120"/>
              </a:rPr>
              <a:t>=ameba HTTP/1.1”);   </a:t>
            </a:r>
            <a:r>
              <a:rPr lang="zh-TW" altLang="en-US" kern="0" dirty="0" smtClean="0">
                <a:latin typeface="標楷體" pitchFamily="65" charset="-120"/>
              </a:rPr>
              <a:t>送給伺服器端資料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連線對象要送資料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char c = </a:t>
            </a:r>
            <a:r>
              <a:rPr lang="en-US" altLang="zh-TW" kern="0" dirty="0" err="1">
                <a:latin typeface="標楷體" pitchFamily="65" charset="-120"/>
              </a:rPr>
              <a:t>client.read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</a:t>
            </a:r>
            <a:r>
              <a:rPr lang="zh-TW" altLang="en-US" kern="0" dirty="0">
                <a:latin typeface="標楷體" pitchFamily="65" charset="-120"/>
              </a:rPr>
              <a:t>連線對象要送資料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8427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lcd1602_I2C_mills</a:t>
            </a:r>
            <a:br>
              <a:rPr lang="en-US" altLang="zh-TW" dirty="0" smtClean="0"/>
            </a:br>
            <a:r>
              <a:rPr lang="zh-TW" altLang="en-US" dirty="0" smtClean="0"/>
              <a:t>顯示資料在</a:t>
            </a:r>
            <a:r>
              <a:rPr lang="en-US" altLang="zh-TW" dirty="0" smtClean="0"/>
              <a:t>LCD</a:t>
            </a:r>
            <a:r>
              <a:rPr lang="zh-TW" altLang="en-US" dirty="0" smtClean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28259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31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8" y="1484784"/>
            <a:ext cx="8212832" cy="48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12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lcd1602_I2C_mills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&lt;I2CIO.h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I2C </a:t>
            </a:r>
            <a:r>
              <a:rPr lang="zh-TW" altLang="en-US" kern="0" dirty="0" smtClean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LCD.h</a:t>
            </a:r>
            <a:r>
              <a:rPr lang="en-US" altLang="zh-TW" kern="0" dirty="0" smtClean="0"/>
              <a:t>&gt;	</a:t>
            </a:r>
            <a:r>
              <a:rPr lang="zh-TW" altLang="en-US" kern="0" dirty="0" smtClean="0"/>
              <a:t>  </a:t>
            </a:r>
            <a:r>
              <a:rPr lang="en-US" altLang="zh-TW" kern="0" dirty="0" smtClean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&lt;LiquidCrystal_I2C.h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版</a:t>
            </a:r>
            <a:r>
              <a:rPr lang="en-US" altLang="zh-TW" kern="0" dirty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I2C_ADDR    0x27  </a:t>
            </a:r>
            <a:r>
              <a:rPr lang="zh-TW" altLang="en-US" kern="0" dirty="0">
                <a:latin typeface="標楷體" pitchFamily="65" charset="-120"/>
              </a:rPr>
              <a:t> 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en-US" altLang="zh-TW" kern="0" dirty="0" smtClean="0">
                <a:latin typeface="標楷體" pitchFamily="65" charset="-120"/>
              </a:rPr>
              <a:t>LCD I2C</a:t>
            </a:r>
            <a:r>
              <a:rPr lang="zh-TW" altLang="en-US" kern="0" dirty="0" smtClean="0">
                <a:latin typeface="標楷體" pitchFamily="65" charset="-120"/>
              </a:rPr>
              <a:t>位址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lcd.begin</a:t>
            </a:r>
            <a:r>
              <a:rPr lang="en-US" altLang="zh-TW" kern="0" dirty="0">
                <a:latin typeface="標楷體" pitchFamily="65" charset="-120"/>
              </a:rPr>
              <a:t> (16,2); </a:t>
            </a:r>
            <a:r>
              <a:rPr lang="zh-TW" altLang="en-US" kern="0" dirty="0" smtClean="0">
                <a:latin typeface="標楷體" pitchFamily="65" charset="-120"/>
              </a:rPr>
              <a:t> 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寬度與高度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lcd.setBacklight</a:t>
            </a:r>
            <a:r>
              <a:rPr lang="en-US" altLang="zh-TW" kern="0" dirty="0">
                <a:latin typeface="標楷體" pitchFamily="65" charset="-120"/>
              </a:rPr>
              <a:t>(LED_ON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lcd.backlight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lcd.setCursor</a:t>
            </a:r>
            <a:r>
              <a:rPr lang="en-US" altLang="zh-TW" kern="0" dirty="0">
                <a:latin typeface="標楷體" pitchFamily="65" charset="-120"/>
              </a:rPr>
              <a:t>(0,0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歸零定位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lcd.print</a:t>
            </a:r>
            <a:r>
              <a:rPr lang="en-US" altLang="zh-TW" kern="0" dirty="0" smtClean="0">
                <a:latin typeface="標楷體" pitchFamily="65" charset="-120"/>
              </a:rPr>
              <a:t>(“Hello</a:t>
            </a:r>
            <a:r>
              <a:rPr lang="en-US" altLang="zh-TW" kern="0" dirty="0">
                <a:latin typeface="標楷體" pitchFamily="65" charset="-120"/>
              </a:rPr>
              <a:t>, world</a:t>
            </a:r>
            <a:r>
              <a:rPr lang="en-US" altLang="zh-TW" kern="0" dirty="0" smtClean="0">
                <a:latin typeface="標楷體" pitchFamily="65" charset="-120"/>
              </a:rPr>
              <a:t>!”);</a:t>
            </a:r>
            <a:r>
              <a:rPr lang="zh-TW" altLang="en-US" kern="0" dirty="0" smtClean="0">
                <a:latin typeface="標楷體" pitchFamily="65" charset="-120"/>
              </a:rPr>
              <a:t>  印出</a:t>
            </a:r>
            <a:r>
              <a:rPr lang="en-US" altLang="zh-TW" kern="0" dirty="0" smtClean="0">
                <a:latin typeface="標楷體" pitchFamily="65" charset="-120"/>
              </a:rPr>
              <a:t>Hello World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0785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DHTx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溫溼度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845848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DHTx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04483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溫濕度感測模組(DHT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4879"/>
            <a:ext cx="4176464" cy="259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dh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19473"/>
            <a:ext cx="4211049" cy="24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9716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52" y="1195690"/>
            <a:ext cx="6347048" cy="50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83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DHTx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DHT.h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		</a:t>
            </a:r>
            <a:r>
              <a:rPr lang="zh-TW" altLang="en-US" kern="0" dirty="0" smtClean="0"/>
              <a:t>使用溫溼度模組必要函數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DHTTYPE DHT22 </a:t>
            </a:r>
            <a:r>
              <a:rPr lang="zh-TW" altLang="en-US" kern="0" dirty="0" smtClean="0">
                <a:latin typeface="標楷體" pitchFamily="65" charset="-120"/>
              </a:rPr>
              <a:t> 宣告使用哪種</a:t>
            </a:r>
            <a:r>
              <a:rPr lang="en-US" altLang="zh-TW" kern="0" dirty="0" smtClean="0">
                <a:latin typeface="標楷體" pitchFamily="65" charset="-120"/>
              </a:rPr>
              <a:t>DHT</a:t>
            </a:r>
            <a:r>
              <a:rPr lang="zh-TW" altLang="en-US" kern="0" dirty="0"/>
              <a:t>溫溼度模組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DHT </a:t>
            </a:r>
            <a:r>
              <a:rPr lang="en-US" altLang="zh-TW" kern="0" dirty="0" err="1">
                <a:latin typeface="標楷體" pitchFamily="65" charset="-120"/>
              </a:rPr>
              <a:t>dht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DHTSensorPin</a:t>
            </a:r>
            <a:r>
              <a:rPr lang="en-US" altLang="zh-TW" kern="0" dirty="0">
                <a:latin typeface="標楷體" pitchFamily="65" charset="-120"/>
              </a:rPr>
              <a:t>, DHTTYPE</a:t>
            </a:r>
            <a:r>
              <a:rPr lang="en-US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dht.begin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/>
              <a:t>溫溼度</a:t>
            </a:r>
            <a:r>
              <a:rPr lang="zh-TW" altLang="en-US" kern="0" dirty="0" smtClean="0"/>
              <a:t>物件通訊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ShowHumidity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顯示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dht.readHumidity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讀取濕度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ht.readTemperature</a:t>
            </a:r>
            <a:r>
              <a:rPr lang="en-US" altLang="zh-TW" kern="0" dirty="0">
                <a:latin typeface="標楷體" pitchFamily="65" charset="-120"/>
              </a:rPr>
              <a:t>(true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讀取溫度</a:t>
            </a:r>
            <a:endParaRPr lang="en-US" altLang="zh-TW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28407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pms3003</a:t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空汙</a:t>
            </a:r>
            <a:r>
              <a:rPr lang="zh-TW" altLang="en-US" dirty="0" smtClean="0"/>
              <a:t>偵測器資料</a:t>
            </a:r>
          </a:p>
        </p:txBody>
      </p:sp>
    </p:spTree>
    <p:extLst>
      <p:ext uri="{BB962C8B-B14F-4D97-AF65-F5344CB8AC3E}">
        <p14:creationId xmlns:p14="http://schemas.microsoft.com/office/powerpoint/2010/main" val="116264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pms3003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5313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pms3003-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418215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G5 PMS5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30" y="3681264"/>
            <a:ext cx="603298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1345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981329" cy="46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9481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SoftwareSerial.h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使用串列埠必用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SoftwareSerial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mySerial</a:t>
            </a:r>
            <a:r>
              <a:rPr lang="en-US" altLang="zh-TW" kern="0" dirty="0">
                <a:latin typeface="標楷體" pitchFamily="65" charset="-120"/>
              </a:rPr>
              <a:t>(0, 1); // RX, </a:t>
            </a:r>
            <a:r>
              <a:rPr lang="en-US" altLang="zh-TW" kern="0" dirty="0" smtClean="0">
                <a:latin typeface="標楷體" pitchFamily="65" charset="-120"/>
              </a:rPr>
              <a:t>TX</a:t>
            </a:r>
            <a:r>
              <a:rPr lang="zh-TW" altLang="en-US" kern="0" dirty="0" smtClean="0">
                <a:latin typeface="標楷體" pitchFamily="65" charset="-120"/>
              </a:rPr>
              <a:t>  產生通訊物件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24</a:t>
            </a:r>
            <a:r>
              <a:rPr lang="zh-TW" altLang="en-US" kern="0" dirty="0" smtClean="0">
                <a:latin typeface="標楷體" pitchFamily="65" charset="-120"/>
              </a:rPr>
              <a:t>   空氣偵測器資料長度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unsigned char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讀取</a:t>
            </a:r>
            <a:r>
              <a:rPr lang="zh-TW" altLang="en-US" kern="0" dirty="0">
                <a:latin typeface="標楷體" pitchFamily="65" charset="-120"/>
              </a:rPr>
              <a:t>空氣偵測器</a:t>
            </a:r>
            <a:r>
              <a:rPr lang="zh-TW" altLang="en-US" kern="0" dirty="0" smtClean="0">
                <a:latin typeface="標楷體" pitchFamily="65" charset="-120"/>
              </a:rPr>
              <a:t>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>
                <a:latin typeface="標楷體" pitchFamily="65" charset="-120"/>
              </a:rPr>
              <a:t>空</a:t>
            </a:r>
            <a:r>
              <a:rPr lang="zh-TW" altLang="en-US" kern="0" dirty="0" smtClean="0">
                <a:latin typeface="標楷體" pitchFamily="65" charset="-120"/>
              </a:rPr>
              <a:t>汙資料變數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idx</a:t>
            </a:r>
            <a:r>
              <a:rPr lang="en-US" altLang="zh-TW" kern="0" dirty="0">
                <a:latin typeface="標楷體" pitchFamily="65" charset="-120"/>
              </a:rPr>
              <a:t>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pm25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pm100 = 0;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000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bool hasPm25Value = false;</a:t>
            </a:r>
            <a:r>
              <a:rPr lang="zh-TW" altLang="en-US" kern="0" dirty="0" smtClean="0"/>
              <a:t>   讀取資料成功與否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int</a:t>
            </a:r>
            <a:r>
              <a:rPr lang="en-US" altLang="zh-TW" kern="0" dirty="0" smtClean="0">
                <a:latin typeface="標楷體" pitchFamily="65" charset="-120"/>
              </a:rPr>
              <a:t> </a:t>
            </a:r>
            <a:r>
              <a:rPr lang="en-US" altLang="zh-TW" kern="0" dirty="0" err="1" smtClean="0">
                <a:latin typeface="標楷體" pitchFamily="65" charset="-120"/>
              </a:rPr>
              <a:t>ErrorCount</a:t>
            </a:r>
            <a:r>
              <a:rPr lang="en-US" altLang="zh-TW" kern="0" dirty="0" smtClean="0">
                <a:latin typeface="標楷體" pitchFamily="65" charset="-120"/>
              </a:rPr>
              <a:t> = 0 ;</a:t>
            </a:r>
            <a:r>
              <a:rPr lang="zh-TW" altLang="en-US" kern="0" dirty="0" smtClean="0">
                <a:latin typeface="標楷體" pitchFamily="65" charset="-120"/>
              </a:rPr>
              <a:t>   錯誤次數</a:t>
            </a:r>
            <a:r>
              <a:rPr lang="en-US" altLang="zh-TW" kern="0" dirty="0" smtClean="0">
                <a:latin typeface="標楷體" pitchFamily="65" charset="-120"/>
              </a:rPr>
              <a:t>’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#define </a:t>
            </a:r>
            <a:r>
              <a:rPr lang="en-US" altLang="zh-TW" kern="0" dirty="0" err="1" smtClean="0">
                <a:latin typeface="標楷體" pitchFamily="65" charset="-120"/>
              </a:rPr>
              <a:t>ErrorRebootCount</a:t>
            </a:r>
            <a:r>
              <a:rPr lang="en-US" altLang="zh-TW" kern="0" dirty="0" smtClean="0">
                <a:latin typeface="標楷體" pitchFamily="65" charset="-120"/>
              </a:rPr>
              <a:t> 5</a:t>
            </a:r>
            <a:r>
              <a:rPr lang="zh-TW" altLang="en-US" kern="0" dirty="0" smtClean="0">
                <a:latin typeface="標楷體" pitchFamily="65" charset="-120"/>
              </a:rPr>
              <a:t>   最大容忍錯誤次數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mySerial.begin</a:t>
            </a:r>
            <a:r>
              <a:rPr lang="en-US" altLang="zh-TW" kern="0" dirty="0" smtClean="0">
                <a:latin typeface="標楷體" pitchFamily="65" charset="-120"/>
              </a:rPr>
              <a:t>(9600); </a:t>
            </a:r>
            <a:r>
              <a:rPr lang="zh-TW" altLang="en-US" kern="0" dirty="0" smtClean="0">
                <a:latin typeface="標楷體" pitchFamily="65" charset="-120"/>
              </a:rPr>
              <a:t> 通訊埠速度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retrievePM25Value() ;</a:t>
            </a:r>
            <a:r>
              <a:rPr lang="zh-TW" altLang="en-US" kern="0" dirty="0" smtClean="0">
                <a:latin typeface="標楷體" pitchFamily="65" charset="-120"/>
              </a:rPr>
              <a:t>  讀取空汙資料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ShowPM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顯示空汙資料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memset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, 0,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清空空氣</a:t>
            </a:r>
            <a:r>
              <a:rPr lang="zh-TW" altLang="en-US" kern="0" dirty="0">
                <a:latin typeface="標楷體" pitchFamily="65" charset="-120"/>
              </a:rPr>
              <a:t>偵測器資料暫存變數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mySerial.available</a:t>
            </a:r>
            <a:r>
              <a:rPr lang="en-US" altLang="zh-TW" kern="0" dirty="0">
                <a:latin typeface="標楷體" pitchFamily="65" charset="-120"/>
              </a:rPr>
              <a:t>()&gt;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有資料讀入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&lt; </a:t>
            </a:r>
            <a:r>
              <a:rPr lang="en-US" altLang="zh-TW" kern="0" dirty="0" err="1" smtClean="0">
                <a:latin typeface="標楷體" pitchFamily="65" charset="-120"/>
              </a:rPr>
              <a:t>pmsDataLen</a:t>
            </a:r>
            <a:r>
              <a:rPr lang="zh-TW" altLang="en-US" kern="0" dirty="0" smtClean="0">
                <a:latin typeface="標楷體" pitchFamily="65" charset="-120"/>
              </a:rPr>
              <a:t>    讀取資料未滿</a:t>
            </a:r>
          </a:p>
        </p:txBody>
      </p:sp>
    </p:spTree>
    <p:extLst>
      <p:ext uri="{BB962C8B-B14F-4D97-AF65-F5344CB8AC3E}">
        <p14:creationId xmlns:p14="http://schemas.microsoft.com/office/powerpoint/2010/main" val="13032089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buf</a:t>
            </a:r>
            <a:r>
              <a:rPr lang="en-US" altLang="zh-TW" kern="0" dirty="0"/>
              <a:t>[count] = </a:t>
            </a:r>
            <a:r>
              <a:rPr lang="en-US" altLang="zh-TW" kern="0" dirty="0" err="1"/>
              <a:t>mySerial.read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讀一個位元組進來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[0] == 0x42 &amp;&amp; count == 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判斷開頭一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[1] == 0x4d &amp;&amp; count == </a:t>
            </a:r>
            <a:r>
              <a:rPr lang="en-US" altLang="zh-TW" kern="0" dirty="0" smtClean="0">
                <a:latin typeface="標楷體" pitchFamily="65" charset="-120"/>
              </a:rPr>
              <a:t>1</a:t>
            </a:r>
            <a:r>
              <a:rPr lang="zh-TW" altLang="en-US" kern="0" dirty="0" smtClean="0">
                <a:latin typeface="標楷體" pitchFamily="65" charset="-120"/>
              </a:rPr>
              <a:t>  判斷開頭二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&gt;= (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 判斷讀取完畢否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+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i</a:t>
            </a:r>
            <a:r>
              <a:rPr lang="en-US" altLang="zh-TW" kern="0" dirty="0">
                <a:latin typeface="標楷體" pitchFamily="65" charset="-120"/>
              </a:rPr>
              <a:t>] </a:t>
            </a:r>
            <a:r>
              <a:rPr lang="zh-TW" altLang="en-US" kern="0" dirty="0" smtClean="0">
                <a:latin typeface="標楷體" pitchFamily="65" charset="-120"/>
              </a:rPr>
              <a:t>  進行加總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exptsum</a:t>
            </a:r>
            <a:r>
              <a:rPr lang="en-US" altLang="zh-TW" kern="0" dirty="0">
                <a:latin typeface="標楷體" pitchFamily="65" charset="-120"/>
              </a:rPr>
              <a:t> =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[22] &lt;&lt; 8 ) +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[23])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加總</a:t>
            </a:r>
            <a:r>
              <a:rPr lang="en-US" altLang="zh-TW" kern="0" dirty="0" smtClean="0">
                <a:latin typeface="標楷體" pitchFamily="65" charset="-120"/>
              </a:rPr>
              <a:t>CHECK SUM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== </a:t>
            </a:r>
            <a:r>
              <a:rPr lang="en-US" altLang="zh-TW" kern="0" dirty="0" err="1" smtClean="0">
                <a:latin typeface="標楷體" pitchFamily="65" charset="-120"/>
              </a:rPr>
              <a:t>exptsum</a:t>
            </a:r>
            <a:r>
              <a:rPr lang="zh-TW" altLang="en-US" kern="0" dirty="0" smtClean="0">
                <a:latin typeface="標楷體" pitchFamily="65" charset="-120"/>
              </a:rPr>
              <a:t>   加總資料合格否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8600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pm25 = (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[12] &lt;&lt; 8 ) |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[13];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PM2.5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 = (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[10] &lt;&lt; 8 ) |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[11];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PM1.0</a:t>
            </a:r>
            <a:r>
              <a:rPr lang="zh-TW" altLang="en-US" kern="0" dirty="0"/>
              <a:t>資料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pm100 </a:t>
            </a:r>
            <a:r>
              <a:rPr lang="en-US" altLang="zh-TW" kern="0" dirty="0">
                <a:latin typeface="標楷體" pitchFamily="65" charset="-120"/>
              </a:rPr>
              <a:t>= (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[14] &lt;&lt; 8 ) |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[15</a:t>
            </a:r>
            <a:r>
              <a:rPr lang="en-US" altLang="zh-TW" kern="0" dirty="0" smtClean="0">
                <a:latin typeface="標楷體" pitchFamily="65" charset="-120"/>
              </a:rPr>
              <a:t>]; PM10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PowerManagement.softReset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   </a:t>
            </a:r>
            <a:r>
              <a:rPr lang="zh-TW" altLang="en-US" kern="0" dirty="0" smtClean="0"/>
              <a:t>重新開機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3386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2016/11/8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9285</TotalTime>
  <Words>1388</Words>
  <Application>Microsoft Office PowerPoint</Application>
  <PresentationFormat>如螢幕大小 (4:3)</PresentationFormat>
  <Paragraphs>562</Paragraphs>
  <Slides>88</Slides>
  <Notes>88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89" baseType="lpstr">
      <vt:lpstr>Pixel</vt:lpstr>
      <vt:lpstr>Ameba 8195AM 網路程式開發基本介紹</vt:lpstr>
      <vt:lpstr> 大 綱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讀取WIFI MAC資料</vt:lpstr>
      <vt:lpstr>開啟程式CheckMac</vt:lpstr>
      <vt:lpstr>CheckMac 程式重點解說</vt:lpstr>
      <vt:lpstr>檢查AP是否連接的上</vt:lpstr>
      <vt:lpstr>開啟程式CheckAP</vt:lpstr>
      <vt:lpstr>CheckAP程式重點解說</vt:lpstr>
      <vt:lpstr>CheckAP程式重點解說</vt:lpstr>
      <vt:lpstr>ScanNetworks(掃描AP)</vt:lpstr>
      <vt:lpstr>開啟程式ScanNetworks</vt:lpstr>
      <vt:lpstr>ScanNetworks 程式重點解說</vt:lpstr>
      <vt:lpstr>WIFIAPMODE(啟動AP模式)</vt:lpstr>
      <vt:lpstr>開啟程式WIFIAPMODE</vt:lpstr>
      <vt:lpstr>WIFIAPMODE程式重點解說</vt:lpstr>
      <vt:lpstr>WebServerControlRelay 使用Client模式建立網頁伺服器</vt:lpstr>
      <vt:lpstr>開啟程式WebServerControlRelay</vt:lpstr>
      <vt:lpstr>電路連接</vt:lpstr>
      <vt:lpstr>WebServerControlRelay程式重點解說</vt:lpstr>
      <vt:lpstr>WebServerControlRelay程式重點解說</vt:lpstr>
      <vt:lpstr>網頁畫面</vt:lpstr>
      <vt:lpstr>APMODEControlRelay 使用AP模式建立網頁伺服器</vt:lpstr>
      <vt:lpstr>開啟程式APMODEControlRelay</vt:lpstr>
      <vt:lpstr>電路連接</vt:lpstr>
      <vt:lpstr>APMODEControlRelay程式重點解說</vt:lpstr>
      <vt:lpstr>APMODEControlRelay程式重點解說</vt:lpstr>
      <vt:lpstr>網頁畫面</vt:lpstr>
      <vt:lpstr>Set_RTC_Data(設定RTC時間)</vt:lpstr>
      <vt:lpstr>開啟程式Set_RTC_Data</vt:lpstr>
      <vt:lpstr>電路連接</vt:lpstr>
      <vt:lpstr>電路連接</vt:lpstr>
      <vt:lpstr>Set_RTC_Data程式重點解說</vt:lpstr>
      <vt:lpstr>執行畫面</vt:lpstr>
      <vt:lpstr>ReadTime(讀取RTC時間)</vt:lpstr>
      <vt:lpstr>開啟程式ReadTime</vt:lpstr>
      <vt:lpstr>電路連接</vt:lpstr>
      <vt:lpstr>電路連接</vt:lpstr>
      <vt:lpstr>ReadTime程式重點解說</vt:lpstr>
      <vt:lpstr>ReadTime程式重點解說</vt:lpstr>
      <vt:lpstr>執行畫面</vt:lpstr>
      <vt:lpstr>UdpNtpClient 讀取網路時間資料</vt:lpstr>
      <vt:lpstr>開啟程式UdpNtpClient</vt:lpstr>
      <vt:lpstr>UdpNtpClient程式重點解說</vt:lpstr>
      <vt:lpstr>UdpNtpClient程式重點解說</vt:lpstr>
      <vt:lpstr>執行畫面</vt:lpstr>
      <vt:lpstr>SetTime_fromNet 網路校時</vt:lpstr>
      <vt:lpstr>開啟程式SetTime_fromNet</vt:lpstr>
      <vt:lpstr>SetTime_fromNet程式重點解說</vt:lpstr>
      <vt:lpstr>執行畫面</vt:lpstr>
      <vt:lpstr>WiFiWebClient 讀取網頁資料</vt:lpstr>
      <vt:lpstr>開啟程式WiFiWebClient</vt:lpstr>
      <vt:lpstr>WiFiWebClient程式重點解說</vt:lpstr>
      <vt:lpstr>lcd1602_I2C_mills 顯示資料在LCD上</vt:lpstr>
      <vt:lpstr>開啟程式lcd1602_I2C_mills</vt:lpstr>
      <vt:lpstr>開啟程式lcd1602_I2C_mills</vt:lpstr>
      <vt:lpstr>lcd1602_I2C_mills程式重點解說</vt:lpstr>
      <vt:lpstr>DHTx 讀取溫溼度資料</vt:lpstr>
      <vt:lpstr>開啟程式DHTx</vt:lpstr>
      <vt:lpstr>電路連接</vt:lpstr>
      <vt:lpstr>電路連接</vt:lpstr>
      <vt:lpstr>DHTx 程式重點解說</vt:lpstr>
      <vt:lpstr>pms3003 讀取空汙偵測器資料</vt:lpstr>
      <vt:lpstr>開啟程式pms3003</vt:lpstr>
      <vt:lpstr>電路連接</vt:lpstr>
      <vt:lpstr>電路連接</vt:lpstr>
      <vt:lpstr>pms3003 程式重點解說</vt:lpstr>
      <vt:lpstr>pms3003 程式重點解說</vt:lpstr>
      <vt:lpstr>pms3003 程式重點解說</vt:lpstr>
      <vt:lpstr>pms3003 程式重點解說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702</cp:revision>
  <cp:lastPrinted>2016-05-25T11:54:26Z</cp:lastPrinted>
  <dcterms:created xsi:type="dcterms:W3CDTF">2003-11-29T08:49:29Z</dcterms:created>
  <dcterms:modified xsi:type="dcterms:W3CDTF">2016-11-07T23:34:55Z</dcterms:modified>
</cp:coreProperties>
</file>